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8"/>
  </p:notesMasterIdLst>
  <p:handoutMasterIdLst>
    <p:handoutMasterId r:id="rId9"/>
  </p:handoutMasterIdLst>
  <p:sldIdLst>
    <p:sldId id="303" r:id="rId2"/>
    <p:sldId id="802" r:id="rId3"/>
    <p:sldId id="803" r:id="rId4"/>
    <p:sldId id="804" r:id="rId5"/>
    <p:sldId id="805" r:id="rId6"/>
    <p:sldId id="806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FF"/>
    <a:srgbClr val="FF33CC"/>
    <a:srgbClr val="FF6699"/>
    <a:srgbClr val="FF3300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24" d="100"/>
          <a:sy n="124" d="100"/>
        </p:scale>
        <p:origin x="144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8/9/2021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8/9/2021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0596035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507065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4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25870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4802971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983184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#146E 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(e-meeting)</a:t>
            </a:r>
          </a:p>
          <a:p>
            <a:r>
              <a:rPr lang="en-US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August</a:t>
            </a:r>
            <a:r>
              <a:rPr lang="en-US" altLang="ko-KR" sz="1400" b="1" kern="1200" baseline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 </a:t>
            </a:r>
            <a:r>
              <a:rPr lang="en-US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16 – 27, 2021</a:t>
            </a:r>
            <a:r>
              <a:rPr lang="nb-NO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26000" y="334106"/>
            <a:ext cx="220371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600" b="1" smtClean="0">
                <a:effectLst/>
                <a:latin typeface="+mn-lt"/>
              </a:rPr>
              <a:t>S2-2105576</a:t>
            </a:r>
            <a:endParaRPr lang="de-DE" sz="1600" b="1" smtClean="0">
              <a:effectLst/>
              <a:latin typeface="+mn-lt"/>
            </a:endParaRPr>
          </a:p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altLang="ko-KR" sz="1200" b="1" kern="120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(revision of S2-210xxxx)</a:t>
            </a:r>
            <a:endParaRPr lang="en-GB" altLang="en-US" sz="1200" b="1" kern="1200" smtClean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</a:t>
            </a:r>
            <a:r>
              <a:rPr lang="en-GB" altLang="de-DE" sz="1300">
                <a:solidFill>
                  <a:schemeClr val="bg1"/>
                </a:solidFill>
                <a:latin typeface="+mn-lt"/>
              </a:rPr>
              <a:t>SA </a:t>
            </a:r>
            <a:r>
              <a:rPr lang="en-GB" altLang="de-DE" sz="1300" smtClean="0">
                <a:solidFill>
                  <a:schemeClr val="bg1"/>
                </a:solidFill>
                <a:latin typeface="+mn-lt"/>
              </a:rPr>
              <a:t>WG2#146E</a:t>
            </a:r>
            <a:r>
              <a:rPr lang="en-GB" altLang="de-DE" sz="1300" baseline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Electronic meeting</a:t>
            </a:r>
            <a:r>
              <a:rPr lang="en-GB" altLang="de-DE" sz="1300" baseline="0" smtClean="0">
                <a:solidFill>
                  <a:schemeClr val="bg1"/>
                </a:solidFill>
                <a:latin typeface="+mn-lt"/>
              </a:rPr>
              <a:t>, August 16 – 27, 2021</a:t>
            </a:r>
            <a:endParaRPr lang="en-GB" altLang="de-DE" sz="1300" dirty="0" smtClean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 smtClean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</a:t>
            </a:r>
            <a:r>
              <a:rPr lang="en-GB" altLang="en-US" sz="800"/>
              <a:t>3GPP </a:t>
            </a:r>
            <a:r>
              <a:rPr lang="en-GB" altLang="en-US" sz="80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2800" b="1" baseline="30000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♥</a:t>
            </a:r>
            <a:r>
              <a:rPr lang="en-US" altLang="en-US" sz="2800" b="1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sz="3600" b="1" smtClean="0"/>
              <a:t>eV2XARC_Ph2</a:t>
            </a:r>
            <a:r>
              <a:rPr lang="en-US" altLang="de-DE" sz="3600" b="1" smtClean="0"/>
              <a:t> </a:t>
            </a:r>
            <a:r>
              <a:rPr lang="en-US" altLang="de-DE" sz="3600" b="1"/>
              <a:t>Status </a:t>
            </a:r>
            <a:r>
              <a:rPr lang="en-GB" altLang="zh-CN" sz="3600" b="1" smtClean="0"/>
              <a:t>Report </a:t>
            </a:r>
            <a:r>
              <a:rPr lang="en-US" altLang="en-US" sz="2800" b="1" baseline="30000" smtClean="0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♥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/>
              <a:t/>
            </a:r>
            <a:br>
              <a:rPr lang="en-US" altLang="en-US" sz="2000" b="1"/>
            </a:br>
            <a:r>
              <a:rPr lang="en-US" altLang="en-US" sz="2000" b="1" smtClean="0"/>
              <a:t>LaeYoung Kim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smtClean="0">
                <a:latin typeface="Arial" charset="0"/>
              </a:rPr>
              <a:t>LG Electronics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</a:t>
            </a:r>
            <a:r>
              <a:rPr lang="en-US" altLang="de-DE" sz="2800" b="1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at </a:t>
            </a:r>
            <a:r>
              <a:rPr lang="en-US" altLang="de-DE" sz="2800" b="1" smtClean="0"/>
              <a:t>SA#93-e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551099"/>
            <a:ext cx="8404754" cy="380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/>
              <a:t>since </a:t>
            </a:r>
            <a:r>
              <a:rPr lang="de-DE" altLang="de-DE" sz="2000" smtClean="0"/>
              <a:t>SA#92-e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smtClean="0"/>
              <a:t>3 </a:t>
            </a:r>
            <a:r>
              <a:rPr lang="en-US" altLang="ko-KR" sz="1400"/>
              <a:t>CRs agreed to TS </a:t>
            </a:r>
            <a:r>
              <a:rPr lang="en-US" altLang="ko-KR" sz="1400" smtClean="0"/>
              <a:t>23.287 based on the study </a:t>
            </a:r>
            <a:r>
              <a:rPr lang="en-GB" altLang="ko-KR" sz="1400" smtClean="0"/>
              <a:t>conclusions regarding NR </a:t>
            </a:r>
            <a:r>
              <a:rPr lang="en-GB" altLang="ko-KR" sz="1400"/>
              <a:t>PC5 DRX </a:t>
            </a:r>
            <a:r>
              <a:rPr lang="en-GB" altLang="ko-KR" sz="1400" smtClean="0"/>
              <a:t>operations.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 err="1"/>
              <a:t>Sidelink</a:t>
            </a:r>
            <a:r>
              <a:rPr lang="en-US" sz="1400" dirty="0"/>
              <a:t> DRX related operation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/>
              <a:t>Next </a:t>
            </a:r>
            <a:r>
              <a:rPr lang="de-DE" altLang="de-DE" sz="2000" smtClean="0"/>
              <a:t>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Maintenance and alignment </a:t>
            </a:r>
            <a:r>
              <a:rPr lang="en-GB" altLang="ko-KR" sz="1400"/>
              <a:t>with RAN2 work</a:t>
            </a:r>
            <a:r>
              <a:rPr lang="en-US" altLang="zh-CN" sz="1400" smtClean="0"/>
              <a:t>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14389499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422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</a:t>
                      </a:r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??%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 </a:t>
                      </a: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 rot="20178731">
            <a:off x="1830708" y="3474947"/>
            <a:ext cx="3831831" cy="338554"/>
          </a:xfrm>
          <a:prstGeom prst="rect">
            <a:avLst/>
          </a:prstGeom>
          <a:solidFill>
            <a:srgbClr val="FF99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 smtClean="0">
                <a:latin typeface="+mn-lt"/>
              </a:rPr>
              <a:t>Need to </a:t>
            </a:r>
            <a:r>
              <a:rPr lang="en-US" altLang="ko-KR" sz="1600" smtClean="0">
                <a:latin typeface="+mn-lt"/>
              </a:rPr>
              <a:t>be updated after the meeting!</a:t>
            </a:r>
            <a:endParaRPr lang="ko-KR" altLang="en-US" sz="16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0813743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SA2#146E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085268719"/>
              </p:ext>
            </p:extLst>
          </p:nvPr>
        </p:nvGraphicFramePr>
        <p:xfrm>
          <a:off x="299677" y="1376363"/>
          <a:ext cx="8567698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&gt; ??%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 </a:t>
                      </a: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smtClean="0"/>
              <a:t>3 </a:t>
            </a:r>
            <a:r>
              <a:rPr lang="en-US" altLang="ko-KR" sz="1400"/>
              <a:t>CRs agreed to TS 23.287 based on the study </a:t>
            </a:r>
            <a:r>
              <a:rPr lang="en-GB" altLang="ko-KR" sz="1400"/>
              <a:t>conclusions regarding NR PC5 DRX operations.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smtClean="0"/>
              <a:t>3 </a:t>
            </a:r>
            <a:r>
              <a:rPr lang="en-US" altLang="ko-KR" sz="1400"/>
              <a:t>CRs agreed to TS 23.287</a:t>
            </a:r>
            <a:r>
              <a:rPr lang="en-GB" altLang="ko-KR" sz="1400" smtClean="0"/>
              <a:t>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smtClean="0"/>
              <a:t>Next </a:t>
            </a:r>
            <a:r>
              <a:rPr lang="en-US" altLang="zh-CN" sz="1400" b="1" dirty="0"/>
              <a:t>Steps</a:t>
            </a:r>
            <a:r>
              <a:rPr lang="en-US" altLang="zh-CN" sz="1400" dirty="0"/>
              <a:t>: </a:t>
            </a:r>
            <a:endParaRPr lang="en-US" altLang="zh-CN" sz="1400" dirty="0" smtClean="0"/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r>
              <a:rPr lang="en-US" altLang="zh-CN" sz="1400"/>
              <a:t>Maintenance and alignment </a:t>
            </a:r>
            <a:r>
              <a:rPr lang="en-GB" altLang="ko-KR" sz="1400"/>
              <a:t>with RAN2 work</a:t>
            </a:r>
            <a:r>
              <a:rPr lang="en-US" altLang="zh-CN" sz="1400" smtClean="0"/>
              <a:t>. </a:t>
            </a:r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endParaRPr lang="en-US" altLang="zh-CN" sz="100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800" b="1"/>
              <a:t>RAN impacts and dependencies</a:t>
            </a:r>
            <a:r>
              <a:rPr lang="en-US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/>
              <a:t>Sidelink DRX related operation has RAN dependency.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00" b="1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/>
              <a:t>Contentious Issue</a:t>
            </a:r>
            <a:r>
              <a:rPr lang="de-DE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/>
              <a:t>None</a:t>
            </a:r>
            <a:endParaRPr lang="de-DE" altLang="de-DE" sz="1400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00" b="1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/>
              <a:t>Focus for the Next </a:t>
            </a:r>
            <a:r>
              <a:rPr lang="de-DE" altLang="ko-KR" sz="1800" b="1" smtClean="0"/>
              <a:t>Meetings</a:t>
            </a:r>
            <a:endParaRPr lang="de-DE" altLang="ko-KR" sz="1800" b="1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smtClean="0"/>
              <a:t>SA2#147E and SA2#148E</a:t>
            </a:r>
            <a:r>
              <a:rPr lang="de-DE" altLang="ko-KR" sz="1400" smtClean="0"/>
              <a:t>: </a:t>
            </a:r>
            <a:r>
              <a:rPr lang="en-US" altLang="zh-CN" sz="1400" smtClean="0"/>
              <a:t>Maintenance and alignment </a:t>
            </a:r>
            <a:r>
              <a:rPr lang="en-GB" altLang="ko-KR" sz="1400" smtClean="0"/>
              <a:t>with RAN2 work</a:t>
            </a:r>
            <a:r>
              <a:rPr lang="en-US" altLang="zh-CN" sz="1400" smtClean="0"/>
              <a:t>.</a:t>
            </a:r>
            <a:endParaRPr lang="en-US" altLang="zh-CN" sz="1400"/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endParaRPr lang="en-US" altLang="zh-CN" sz="140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  <p:sp>
        <p:nvSpPr>
          <p:cNvPr id="6" name="TextBox 5"/>
          <p:cNvSpPr txBox="1"/>
          <p:nvPr/>
        </p:nvSpPr>
        <p:spPr>
          <a:xfrm rot="20178731">
            <a:off x="1823022" y="3217769"/>
            <a:ext cx="3831831" cy="338554"/>
          </a:xfrm>
          <a:prstGeom prst="rect">
            <a:avLst/>
          </a:prstGeom>
          <a:solidFill>
            <a:srgbClr val="FF99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 smtClean="0">
                <a:latin typeface="+mn-lt"/>
              </a:rPr>
              <a:t>Need to </a:t>
            </a:r>
            <a:r>
              <a:rPr lang="en-US" altLang="ko-KR" sz="1600" smtClean="0">
                <a:latin typeface="+mn-lt"/>
              </a:rPr>
              <a:t>be updated after the meeting!</a:t>
            </a:r>
            <a:endParaRPr lang="ko-KR" altLang="en-US" sz="16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3298491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5032" y="2194370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/>
              <a:t/>
            </a:r>
            <a:br>
              <a:rPr lang="en-GB" sz="3600"/>
            </a:br>
            <a:r>
              <a:rPr lang="en-GB" sz="2400" b="1" smtClean="0"/>
              <a:t>SA2#145E </a:t>
            </a:r>
            <a:r>
              <a:rPr lang="en-US" sz="2400" b="1" smtClean="0"/>
              <a:t>eV2XARC_Ph2 </a:t>
            </a:r>
            <a:r>
              <a:rPr lang="en-US" altLang="de-DE" sz="2400" b="1"/>
              <a:t>Status </a:t>
            </a:r>
            <a:r>
              <a:rPr lang="en-GB" altLang="zh-CN" sz="2400" b="1" smtClean="0"/>
              <a:t>Report</a:t>
            </a:r>
            <a:br>
              <a:rPr lang="en-GB" altLang="zh-CN" sz="2400" b="1" smtClean="0"/>
            </a:br>
            <a:r>
              <a:rPr lang="en-GB" altLang="zh-CN" sz="2400" b="1" smtClean="0"/>
              <a:t>(S2-2105190) </a:t>
            </a:r>
            <a:r>
              <a:rPr lang="en-GB" altLang="zh-CN" sz="2400" b="1" dirty="0"/>
              <a:t>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2902932262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</a:t>
            </a:r>
            <a:r>
              <a:rPr lang="en-US" altLang="de-DE" sz="2800" b="1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at </a:t>
            </a:r>
            <a:r>
              <a:rPr lang="en-US" altLang="de-DE" sz="2800" b="1" smtClean="0"/>
              <a:t>SA#92-e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551099"/>
            <a:ext cx="8404754" cy="380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/>
              <a:t>since </a:t>
            </a:r>
            <a:r>
              <a:rPr lang="de-DE" altLang="de-DE" sz="2000" smtClean="0"/>
              <a:t>SA#91-e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smtClean="0"/>
              <a:t>3 </a:t>
            </a:r>
            <a:r>
              <a:rPr lang="en-US" altLang="ko-KR" sz="1400"/>
              <a:t>CRs agreed to TS </a:t>
            </a:r>
            <a:r>
              <a:rPr lang="en-US" altLang="ko-KR" sz="1400" smtClean="0"/>
              <a:t>23.287 based on the study </a:t>
            </a:r>
            <a:r>
              <a:rPr lang="en-GB" altLang="ko-KR" sz="1400" smtClean="0"/>
              <a:t>conclusions regarding NR </a:t>
            </a:r>
            <a:r>
              <a:rPr lang="en-GB" altLang="ko-KR" sz="1400"/>
              <a:t>PC5 DRX </a:t>
            </a:r>
            <a:r>
              <a:rPr lang="en-GB" altLang="ko-KR" sz="1400" smtClean="0"/>
              <a:t>operations.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Exception requested for finalizing </a:t>
            </a:r>
            <a:r>
              <a:rPr lang="de-DE" altLang="ko-KR" sz="1400"/>
              <a:t>normative work</a:t>
            </a:r>
            <a:r>
              <a:rPr lang="en-US" altLang="ko-KR" sz="1400" smtClean="0"/>
              <a:t>.</a:t>
            </a:r>
            <a:endParaRPr lang="en-US" altLang="ko-KR" sz="1400" i="1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 err="1"/>
              <a:t>Sidelink</a:t>
            </a:r>
            <a:r>
              <a:rPr lang="en-US" sz="1400" dirty="0"/>
              <a:t> DRX related operation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/>
              <a:t>Next </a:t>
            </a:r>
            <a:r>
              <a:rPr lang="de-DE" altLang="de-DE" sz="2000" smtClean="0"/>
              <a:t>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smtClean="0"/>
              <a:t>Finalize </a:t>
            </a:r>
            <a:r>
              <a:rPr lang="de-DE" altLang="ko-KR" sz="1400"/>
              <a:t>normative </a:t>
            </a:r>
            <a:r>
              <a:rPr lang="de-DE" altLang="ko-KR" sz="1400" smtClean="0"/>
              <a:t>work</a:t>
            </a:r>
            <a:r>
              <a:rPr lang="en-GB" altLang="ko-KR" sz="1400"/>
              <a:t> via coordination with RAN2</a:t>
            </a:r>
            <a:r>
              <a:rPr lang="en-US" altLang="zh-CN" sz="1400" smtClean="0"/>
              <a:t>, </a:t>
            </a:r>
            <a:r>
              <a:rPr lang="en-US" altLang="zh-CN" sz="1400"/>
              <a:t>when the requested exception is </a:t>
            </a:r>
            <a:r>
              <a:rPr lang="en-US" altLang="zh-CN" sz="1400" smtClean="0"/>
              <a:t>granted.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/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422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</a:t>
                      </a:r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 </a:t>
                      </a: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144534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SA2#145E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99677" y="1376363"/>
          <a:ext cx="8567698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70%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 </a:t>
                      </a: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smtClean="0"/>
              <a:t>3 </a:t>
            </a:r>
            <a:r>
              <a:rPr lang="en-US" altLang="ko-KR" sz="1400"/>
              <a:t>CRs agreed to TS 23.287 based on the study </a:t>
            </a:r>
            <a:r>
              <a:rPr lang="en-GB" altLang="ko-KR" sz="1400"/>
              <a:t>conclusions regarding NR PC5 DRX operations.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/>
              <a:t>Exception sheet sent to SA#92-e</a:t>
            </a:r>
            <a:r>
              <a:rPr lang="en-US" altLang="ko-KR" sz="140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smtClean="0"/>
              <a:t>3 </a:t>
            </a:r>
            <a:r>
              <a:rPr lang="en-US" altLang="ko-KR" sz="1400"/>
              <a:t>CRs agreed to TS 23.287</a:t>
            </a:r>
            <a:r>
              <a:rPr lang="en-GB" altLang="ko-KR" sz="1400" smtClean="0"/>
              <a:t>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smtClean="0"/>
              <a:t>Next </a:t>
            </a:r>
            <a:r>
              <a:rPr lang="en-US" altLang="zh-CN" sz="1400" b="1" dirty="0"/>
              <a:t>Steps</a:t>
            </a:r>
            <a:r>
              <a:rPr lang="en-US" altLang="zh-CN" sz="1400" dirty="0"/>
              <a:t>: </a:t>
            </a:r>
            <a:endParaRPr lang="en-US" altLang="zh-CN" sz="1400" dirty="0" smtClean="0"/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r>
              <a:rPr lang="en-US" altLang="zh-CN" sz="1400"/>
              <a:t>Finalize normative work </a:t>
            </a:r>
            <a:r>
              <a:rPr lang="en-GB" altLang="ko-KR" sz="1400"/>
              <a:t>via coordination with RAN2</a:t>
            </a:r>
            <a:r>
              <a:rPr lang="en-US" altLang="zh-CN" sz="1400" smtClean="0"/>
              <a:t>. </a:t>
            </a:r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endParaRPr lang="en-US" altLang="zh-CN" sz="100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800" b="1"/>
              <a:t>RAN impacts and dependencies</a:t>
            </a:r>
            <a:r>
              <a:rPr lang="en-US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/>
              <a:t>Sidelink DRX related operation has RAN dependency.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00" b="1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/>
              <a:t>Contentious Issue</a:t>
            </a:r>
            <a:r>
              <a:rPr lang="de-DE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/>
              <a:t>None</a:t>
            </a:r>
            <a:endParaRPr lang="de-DE" altLang="de-DE" sz="1400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00" b="1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/>
              <a:t>Focus for the Next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/>
              <a:t>SA2#146E</a:t>
            </a:r>
            <a:r>
              <a:rPr lang="de-DE" altLang="ko-KR" sz="1400"/>
              <a:t>: </a:t>
            </a:r>
            <a:r>
              <a:rPr lang="en-US" altLang="zh-CN" sz="1400"/>
              <a:t>Finalize normative work </a:t>
            </a:r>
            <a:r>
              <a:rPr lang="en-GB" altLang="ko-KR" sz="1400"/>
              <a:t>via coordination with RAN2</a:t>
            </a:r>
            <a:r>
              <a:rPr lang="en-US" altLang="zh-CN" sz="1400"/>
              <a:t>.</a:t>
            </a:r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endParaRPr lang="en-US" altLang="zh-CN" sz="140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7491758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6750</TotalTime>
  <Words>456</Words>
  <Application>Microsoft Office PowerPoint</Application>
  <PresentationFormat>화면 슬라이드 쇼(4:3)</PresentationFormat>
  <Paragraphs>106</Paragraphs>
  <Slides>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3" baseType="lpstr">
      <vt:lpstr>Arial </vt:lpstr>
      <vt:lpstr>宋体</vt:lpstr>
      <vt:lpstr>맑은 고딕</vt:lpstr>
      <vt:lpstr>Arial</vt:lpstr>
      <vt:lpstr>Calibri</vt:lpstr>
      <vt:lpstr>Times New Roman</vt:lpstr>
      <vt:lpstr>Office Theme</vt:lpstr>
      <vt:lpstr> ♥ eV2XARC_Ph2 Status Report ♥</vt:lpstr>
      <vt:lpstr>eV2XARC_Ph2 Status at SA#93-e</vt:lpstr>
      <vt:lpstr>eV2XARC_Ph2 status after SA2#146E</vt:lpstr>
      <vt:lpstr>BACKUP     SA2#145E eV2XARC_Ph2 Status Report (S2-2105190) for information</vt:lpstr>
      <vt:lpstr>eV2XARC_Ph2 Status at SA#92-e</vt:lpstr>
      <vt:lpstr>eV2XARC_Ph2 status after SA2#145E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LaeYoung (LG Electronics)</cp:lastModifiedBy>
  <cp:revision>1503</cp:revision>
  <dcterms:created xsi:type="dcterms:W3CDTF">2008-08-30T09:32:10Z</dcterms:created>
  <dcterms:modified xsi:type="dcterms:W3CDTF">2021-08-09T08:28:14Z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